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4" r:id="rId3"/>
    <p:sldId id="256" r:id="rId4"/>
    <p:sldId id="280" r:id="rId5"/>
    <p:sldId id="269" r:id="rId6"/>
    <p:sldId id="279" r:id="rId7"/>
    <p:sldId id="258" r:id="rId8"/>
    <p:sldId id="260" r:id="rId9"/>
    <p:sldId id="259" r:id="rId10"/>
    <p:sldId id="262" r:id="rId11"/>
    <p:sldId id="270" r:id="rId12"/>
    <p:sldId id="261" r:id="rId13"/>
    <p:sldId id="271" r:id="rId14"/>
    <p:sldId id="275" r:id="rId15"/>
    <p:sldId id="263" r:id="rId16"/>
    <p:sldId id="266" r:id="rId17"/>
    <p:sldId id="265" r:id="rId18"/>
    <p:sldId id="264" r:id="rId19"/>
    <p:sldId id="267" r:id="rId20"/>
    <p:sldId id="272" r:id="rId21"/>
    <p:sldId id="278" r:id="rId22"/>
    <p:sldId id="273" r:id="rId23"/>
    <p:sldId id="277" r:id="rId24"/>
    <p:sldId id="268" r:id="rId25"/>
    <p:sldId id="282" r:id="rId26"/>
    <p:sldId id="276" r:id="rId27"/>
    <p:sldId id="283" r:id="rId28"/>
    <p:sldId id="281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fr-FR" sz="2000" dirty="0"/>
              <a:t>A Modern </a:t>
            </a:r>
            <a:r>
              <a:rPr lang="fr-FR" sz="2000" dirty="0" err="1"/>
              <a:t>Comprehensive</a:t>
            </a:r>
            <a:r>
              <a:rPr lang="fr-FR" sz="2000" dirty="0"/>
              <a:t> Additive Cognitive Control </a:t>
            </a:r>
            <a:r>
              <a:rPr lang="fr-FR" sz="2000" dirty="0" err="1"/>
              <a:t>Paradigm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260192" y="34053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022533" y="3823097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computation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lvl="1"/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Goal:</a:t>
            </a:r>
          </a:p>
          <a:p>
            <a:r>
              <a:rPr lang="fr-FR" b="1" dirty="0" err="1"/>
              <a:t>Develop</a:t>
            </a:r>
            <a:r>
              <a:rPr lang="fr-FR" b="1" dirty="0"/>
              <a:t> an </a:t>
            </a:r>
            <a:r>
              <a:rPr lang="fr-FR" b="1" dirty="0" err="1"/>
              <a:t>engaging</a:t>
            </a:r>
            <a:r>
              <a:rPr lang="fr-FR" b="1" dirty="0"/>
              <a:t>, reliable, </a:t>
            </a:r>
            <a:r>
              <a:rPr lang="fr-FR" b="1" dirty="0" err="1"/>
              <a:t>comprehensive</a:t>
            </a:r>
            <a:r>
              <a:rPr lang="fr-FR" b="1" dirty="0"/>
              <a:t> </a:t>
            </a:r>
            <a:r>
              <a:rPr lang="fr-FR" b="1" dirty="0" err="1"/>
              <a:t>paradigm</a:t>
            </a:r>
            <a:r>
              <a:rPr lang="fr-FR" b="1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as an </a:t>
            </a:r>
            <a:r>
              <a:rPr lang="fr-FR" b="1" dirty="0" err="1"/>
              <a:t>neuropsychological</a:t>
            </a:r>
            <a:r>
              <a:rPr lang="fr-FR" b="1" dirty="0"/>
              <a:t> index (</a:t>
            </a:r>
            <a:r>
              <a:rPr lang="fr-FR" b="1" dirty="0" err="1"/>
              <a:t>correlate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processes</a:t>
            </a:r>
            <a:r>
              <a:rPr lang="fr-FR" b="1" dirty="0"/>
              <a:t> / </a:t>
            </a:r>
            <a:r>
              <a:rPr lang="fr-FR" b="1" dirty="0" err="1"/>
              <a:t>assessment</a:t>
            </a:r>
            <a:r>
              <a:rPr lang="fr-F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investigate</a:t>
            </a:r>
            <a:r>
              <a:rPr lang="fr-FR" b="1" dirty="0"/>
              <a:t> the </a:t>
            </a:r>
            <a:r>
              <a:rPr lang="fr-FR" b="1" dirty="0" err="1"/>
              <a:t>role</a:t>
            </a:r>
            <a:r>
              <a:rPr lang="fr-FR" b="1" dirty="0"/>
              <a:t> of </a:t>
            </a:r>
            <a:r>
              <a:rPr lang="fr-FR" b="1" dirty="0" err="1"/>
              <a:t>interoceptive</a:t>
            </a:r>
            <a:r>
              <a:rPr lang="fr-FR" b="1" dirty="0"/>
              <a:t>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447045" y="1421159"/>
            <a:ext cx="617382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/>
              <a:t>Processing Speed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1a: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489ED-521C-6755-0C5E-1E0FD3FF06B9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1b: Validation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4DB21-E3EE-3839-270E-0B41CD4DA23D}"/>
              </a:ext>
            </a:extLst>
          </p:cNvPr>
          <p:cNvSpPr txBox="1"/>
          <p:nvPr/>
        </p:nvSpPr>
        <p:spPr>
          <a:xfrm>
            <a:off x="477838" y="1284585"/>
            <a:ext cx="6175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Compare </a:t>
            </a:r>
            <a:r>
              <a:rPr lang="fr-FR" sz="1800" dirty="0" err="1"/>
              <a:t>gamified</a:t>
            </a:r>
            <a:r>
              <a:rPr lang="fr-FR" sz="1800" dirty="0"/>
              <a:t> vs. </a:t>
            </a:r>
            <a:r>
              <a:rPr lang="fr-FR" sz="1800" dirty="0" err="1"/>
              <a:t>Stripped</a:t>
            </a:r>
            <a:r>
              <a:rPr lang="fr-FR" sz="1800" dirty="0"/>
              <a:t> RT </a:t>
            </a:r>
            <a:r>
              <a:rPr lang="fr-FR" sz="1800" dirty="0" err="1"/>
              <a:t>task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Questions about duration perception « how long </a:t>
            </a:r>
            <a:r>
              <a:rPr lang="fr-FR" sz="1200" dirty="0" err="1"/>
              <a:t>did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play</a:t>
            </a:r>
            <a:r>
              <a:rPr lang="fr-FR" sz="1200" dirty="0"/>
              <a:t>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« How </a:t>
            </a:r>
            <a:r>
              <a:rPr lang="fr-FR" sz="1200" dirty="0" err="1"/>
              <a:t>much</a:t>
            </a:r>
            <a:r>
              <a:rPr lang="fr-FR" sz="1200" dirty="0"/>
              <a:t> </a:t>
            </a:r>
            <a:r>
              <a:rPr lang="fr-FR" sz="1200" dirty="0" err="1"/>
              <a:t>would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annoyed</a:t>
            </a:r>
            <a:r>
              <a:rPr lang="fr-FR" sz="1200" dirty="0"/>
              <a:t> if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had</a:t>
            </a:r>
            <a:r>
              <a:rPr lang="fr-FR" sz="1200" dirty="0"/>
              <a:t> to do the </a:t>
            </a:r>
            <a:r>
              <a:rPr lang="fr-FR" sz="1200" dirty="0" err="1"/>
              <a:t>task</a:t>
            </a:r>
            <a:r>
              <a:rPr lang="fr-FR" sz="1200" dirty="0"/>
              <a:t> </a:t>
            </a:r>
            <a:r>
              <a:rPr lang="fr-FR" sz="1200" dirty="0" err="1"/>
              <a:t>again</a:t>
            </a:r>
            <a:r>
              <a:rPr lang="fr-FR" sz="1200" dirty="0"/>
              <a:t>? »</a:t>
            </a:r>
          </a:p>
        </p:txBody>
      </p:sp>
    </p:spTree>
    <p:extLst>
      <p:ext uri="{BB962C8B-B14F-4D97-AF65-F5344CB8AC3E}">
        <p14:creationId xmlns:p14="http://schemas.microsoft.com/office/powerpoint/2010/main" val="239253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7DB49-F52C-C473-166C-1B739121E0D0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/>
              <a:t>The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71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18" y="2225211"/>
            <a:ext cx="3815482" cy="2044860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75" y="0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8" y="891683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206" y="1617580"/>
            <a:ext cx="2157844" cy="3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83185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383" y="1092017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138" y="306640"/>
            <a:ext cx="4698183" cy="34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555" y="2050867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0825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594995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77479" y="2050867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0" y="1096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292865" y="1403350"/>
            <a:ext cx="202560" cy="64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25170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05" y="2050867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45" y="2717260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69340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77479" y="3591080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56" y="3591081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08250" y="27050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258051" y="271581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08249" y="4236478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5943600" y="3591172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26" y="4236478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83" y="3591080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53" y="4236477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737059" y="3243057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080443" y="4253479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Doggo / </a:t>
            </a:r>
            <a:r>
              <a:rPr lang="en-GB" dirty="0" err="1"/>
              <a:t>Nogo</a:t>
            </a:r>
            <a:r>
              <a:rPr lang="en-GB" dirty="0"/>
              <a:t> key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Competitive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Sense of progression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Score + 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Narrative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Compelling story that makes the game cognitively “fluid”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https://github.com/agnesnorbury/cognitive-mechanisms-psychotherapy?tab=readme-ov-file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6427798" y="3429000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9180725" y="3429000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7761506" y="2193588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« </a:t>
            </a:r>
            <a:r>
              <a:rPr lang="fr-FR" dirty="0" err="1"/>
              <a:t>substractive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2 conditions (e.g., incongruent – congruent)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0" y="25403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3302493" y="312205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Motor</a:t>
            </a:r>
            <a:r>
              <a:rPr lang="fr-FR" dirty="0"/>
              <a:t> (speed + </a:t>
            </a:r>
            <a:r>
              <a:rPr lang="fr-FR" dirty="0" err="1"/>
              <a:t>precision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Strategy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Contextual</a:t>
            </a:r>
            <a:r>
              <a:rPr lang="fr-FR" dirty="0"/>
              <a:t> (e.g., </a:t>
            </a:r>
            <a:r>
              <a:rPr lang="fr-FR" dirty="0" err="1"/>
              <a:t>hiding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3302493" y="221091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Processing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(speed +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Strategy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Contextual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(e.g.,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hiding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arm)</a:t>
            </a:r>
          </a:p>
          <a:p>
            <a:r>
              <a:rPr lang="fr-FR" dirty="0"/>
              <a:t>+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43569" y="4242237"/>
            <a:ext cx="93330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, TMT B – TMT A =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1791</Words>
  <Application>Microsoft Office PowerPoint</Application>
  <PresentationFormat>Widescreen</PresentationFormat>
  <Paragraphs>296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158</cp:revision>
  <dcterms:created xsi:type="dcterms:W3CDTF">2023-09-14T14:24:05Z</dcterms:created>
  <dcterms:modified xsi:type="dcterms:W3CDTF">2024-05-30T10:00:06Z</dcterms:modified>
</cp:coreProperties>
</file>